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7" r:id="rId2"/>
    <p:sldId id="284" r:id="rId3"/>
    <p:sldId id="280" r:id="rId4"/>
    <p:sldId id="257" r:id="rId5"/>
    <p:sldId id="285" r:id="rId6"/>
    <p:sldId id="281" r:id="rId7"/>
    <p:sldId id="258" r:id="rId8"/>
    <p:sldId id="282" r:id="rId9"/>
    <p:sldId id="277" r:id="rId10"/>
    <p:sldId id="268" r:id="rId11"/>
    <p:sldId id="269" r:id="rId12"/>
    <p:sldId id="270" r:id="rId13"/>
    <p:sldId id="271" r:id="rId14"/>
    <p:sldId id="276" r:id="rId15"/>
    <p:sldId id="279" r:id="rId16"/>
    <p:sldId id="286" r:id="rId17"/>
    <p:sldId id="288" r:id="rId18"/>
    <p:sldId id="283" r:id="rId19"/>
    <p:sldId id="266" r:id="rId20"/>
    <p:sldId id="26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67" autoAdjust="0"/>
    <p:restoredTop sz="94660"/>
  </p:normalViewPr>
  <p:slideViewPr>
    <p:cSldViewPr snapToGrid="0">
      <p:cViewPr>
        <p:scale>
          <a:sx n="81" d="100"/>
          <a:sy n="81" d="100"/>
        </p:scale>
        <p:origin x="-354" y="-3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6252C40-A16A-46F9-BEA3-9686665DBE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2BE551F4-63E0-4D1A-B2BA-E59096BBD5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164415A3-1AD1-4C3E-8981-F6F827621E2C}"/>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5" name="Footer Placeholder 4">
            <a:extLst>
              <a:ext uri="{FF2B5EF4-FFF2-40B4-BE49-F238E27FC236}">
                <a16:creationId xmlns="" xmlns:a16="http://schemas.microsoft.com/office/drawing/2014/main" id="{DF7FA7D5-51ED-4B52-A0BA-F8314BF4B8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BE1AE98B-A3F7-44FC-8255-1B6CC887A67D}"/>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639445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8CAF32-9FE9-42D6-B021-31517215F6A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3AA6894D-BC5B-4F60-8D37-8ECB986540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F02F3DD0-071D-44A5-ABDD-21B249A054CC}"/>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5" name="Footer Placeholder 4">
            <a:extLst>
              <a:ext uri="{FF2B5EF4-FFF2-40B4-BE49-F238E27FC236}">
                <a16:creationId xmlns="" xmlns:a16="http://schemas.microsoft.com/office/drawing/2014/main" id="{9ECA72E1-6003-4C29-B7B8-078CF87F20D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CFB3BB65-DD4D-49DB-9BA8-DB0AA5F86059}"/>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124875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3BAD649B-A167-40B6-94FB-7E68B8DBF99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5EBBF5D4-9857-459E-92AF-BEA14A3B94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012A0BF5-5C07-4631-BB54-F5BBFD0E89BC}"/>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5" name="Footer Placeholder 4">
            <a:extLst>
              <a:ext uri="{FF2B5EF4-FFF2-40B4-BE49-F238E27FC236}">
                <a16:creationId xmlns="" xmlns:a16="http://schemas.microsoft.com/office/drawing/2014/main" id="{6D1D1F3E-98FB-4797-9F98-D3DDD8C6705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AA1C8B21-12FE-4B2F-B746-D45A57190152}"/>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4159943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D1AAD9-4EE9-40F4-8346-B01BEA91B6F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C7A17E2E-5626-49E4-A760-927C14CDC3C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980FFF94-F56C-4DE1-8F23-52C50997CCC2}"/>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5" name="Footer Placeholder 4">
            <a:extLst>
              <a:ext uri="{FF2B5EF4-FFF2-40B4-BE49-F238E27FC236}">
                <a16:creationId xmlns="" xmlns:a16="http://schemas.microsoft.com/office/drawing/2014/main" id="{ECB2D405-03EE-47F6-B771-57556E3C6A0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9F62C269-EC7A-4ACC-B11E-763135EA6B3A}"/>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18878714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2001DB9-4690-4B52-9125-9BE16EE885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D5081122-9F6C-431C-9E20-86CD6AF25E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854163BE-5548-4A7B-86F0-284FCFC0685D}"/>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5" name="Footer Placeholder 4">
            <a:extLst>
              <a:ext uri="{FF2B5EF4-FFF2-40B4-BE49-F238E27FC236}">
                <a16:creationId xmlns="" xmlns:a16="http://schemas.microsoft.com/office/drawing/2014/main" id="{D7C1B45F-FE73-4BB5-8809-8C9C024989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375575D2-FFF0-47F6-A9A4-92E25EAFEA92}"/>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3196641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23EE2A3-2E20-42B0-829D-FBA56CB4660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6900FCF2-7CB2-4C42-9714-3DB1DE39EF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890A310A-4167-49E1-82BA-6F5E259FC7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AFDB63E0-1939-4C95-A3F7-A9F6FF8F0AED}"/>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6" name="Footer Placeholder 5">
            <a:extLst>
              <a:ext uri="{FF2B5EF4-FFF2-40B4-BE49-F238E27FC236}">
                <a16:creationId xmlns="" xmlns:a16="http://schemas.microsoft.com/office/drawing/2014/main" id="{620D8B87-BB82-401E-855C-9A7289669D6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3D8DBBDD-FF02-4201-BCCD-DCB0B75AA25F}"/>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2479766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4F343D5-A6F8-4C7A-A745-8934470055E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460EE1E9-AFBA-4BF9-AA9C-2797F37450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A11807A2-3F36-42A4-A37B-FFCAB55369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DA3FA22C-D93D-464B-854E-66C8D73EBD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0D248785-0852-4654-B631-876356B8350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28BE1946-7854-4C60-AB35-A34310759E1B}"/>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8" name="Footer Placeholder 7">
            <a:extLst>
              <a:ext uri="{FF2B5EF4-FFF2-40B4-BE49-F238E27FC236}">
                <a16:creationId xmlns="" xmlns:a16="http://schemas.microsoft.com/office/drawing/2014/main" id="{D636C468-4ABC-4DCD-B22E-6B429A4731B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 xmlns:a16="http://schemas.microsoft.com/office/drawing/2014/main" id="{166B3057-C78E-4DFD-A93E-0586F71289AD}"/>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1708115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9B15CA2-4A4B-454B-90DB-7B490A4A91F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FD6E9FA1-0449-4BAC-A1E4-8C4E27F70025}"/>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4" name="Footer Placeholder 3">
            <a:extLst>
              <a:ext uri="{FF2B5EF4-FFF2-40B4-BE49-F238E27FC236}">
                <a16:creationId xmlns="" xmlns:a16="http://schemas.microsoft.com/office/drawing/2014/main" id="{6C994974-B6E7-433A-A3E1-52F7C8960BC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 xmlns:a16="http://schemas.microsoft.com/office/drawing/2014/main" id="{E7141637-E69C-45E6-9B03-EEC668698A58}"/>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1571190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55E0845-A985-4604-8B71-22E4FB2A128D}"/>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3" name="Footer Placeholder 2">
            <a:extLst>
              <a:ext uri="{FF2B5EF4-FFF2-40B4-BE49-F238E27FC236}">
                <a16:creationId xmlns="" xmlns:a16="http://schemas.microsoft.com/office/drawing/2014/main" id="{04A7DB2F-C674-4C20-A502-6EB9840E3CF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 xmlns:a16="http://schemas.microsoft.com/office/drawing/2014/main" id="{1C3018E7-4CDA-4C73-A71D-8E341E913C26}"/>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2482338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43226B5-D4DE-43E3-AE93-A632404588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4BB542B5-3F5B-480E-BC5F-E444135BE3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E085D202-4C30-42EC-B540-72BF517575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6DDE02E0-FCCC-435B-AA4A-D2A1A0500CA1}"/>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6" name="Footer Placeholder 5">
            <a:extLst>
              <a:ext uri="{FF2B5EF4-FFF2-40B4-BE49-F238E27FC236}">
                <a16:creationId xmlns="" xmlns:a16="http://schemas.microsoft.com/office/drawing/2014/main" id="{F7AB9BFD-1053-49FB-8BF2-550E7879454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31903C49-F160-4E9A-8191-0DD6BF3E5D57}"/>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3829610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C937A12-D701-4225-91AB-AAED1B1FA3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2872E65B-18BC-4546-8ADD-11BC49EDBA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B24B6995-FF6D-408A-A333-5FAE7F752B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E84D018-B63D-444C-B0FA-25E11FA32EF1}"/>
              </a:ext>
            </a:extLst>
          </p:cNvPr>
          <p:cNvSpPr>
            <a:spLocks noGrp="1"/>
          </p:cNvSpPr>
          <p:nvPr>
            <p:ph type="dt" sz="half" idx="10"/>
          </p:nvPr>
        </p:nvSpPr>
        <p:spPr/>
        <p:txBody>
          <a:bodyPr/>
          <a:lstStyle/>
          <a:p>
            <a:fld id="{25FAAB35-E0E8-49A7-BA60-905C1465A59D}" type="datetimeFigureOut">
              <a:rPr lang="en-IN" smtClean="0"/>
              <a:t>10-07-2020</a:t>
            </a:fld>
            <a:endParaRPr lang="en-IN"/>
          </a:p>
        </p:txBody>
      </p:sp>
      <p:sp>
        <p:nvSpPr>
          <p:cNvPr id="6" name="Footer Placeholder 5">
            <a:extLst>
              <a:ext uri="{FF2B5EF4-FFF2-40B4-BE49-F238E27FC236}">
                <a16:creationId xmlns="" xmlns:a16="http://schemas.microsoft.com/office/drawing/2014/main" id="{67EFA3A3-E94F-4E73-868F-1F231AF057F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3AF308E2-B73D-47A0-A5AC-10B54B746BAE}"/>
              </a:ext>
            </a:extLst>
          </p:cNvPr>
          <p:cNvSpPr>
            <a:spLocks noGrp="1"/>
          </p:cNvSpPr>
          <p:nvPr>
            <p:ph type="sldNum" sz="quarter" idx="12"/>
          </p:nvPr>
        </p:nvSpPr>
        <p:spPr/>
        <p:txBody>
          <a:bodyPr/>
          <a:lstStyle/>
          <a:p>
            <a:fld id="{4205562B-D1AF-4C1A-9050-5A7D7C5F1749}" type="slidenum">
              <a:rPr lang="en-IN" smtClean="0"/>
              <a:t>‹#›</a:t>
            </a:fld>
            <a:endParaRPr lang="en-IN"/>
          </a:p>
        </p:txBody>
      </p:sp>
    </p:spTree>
    <p:extLst>
      <p:ext uri="{BB962C8B-B14F-4D97-AF65-F5344CB8AC3E}">
        <p14:creationId xmlns:p14="http://schemas.microsoft.com/office/powerpoint/2010/main" val="2931564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2FF8D6A-6920-4FB2-9CE5-5A1868140C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8B2C2B2F-8CC1-4123-9DA9-AEBA9C3833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3313682E-7573-4AE3-944D-C955C1470A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FAAB35-E0E8-49A7-BA60-905C1465A59D}" type="datetimeFigureOut">
              <a:rPr lang="en-IN" smtClean="0"/>
              <a:t>10-07-2020</a:t>
            </a:fld>
            <a:endParaRPr lang="en-IN"/>
          </a:p>
        </p:txBody>
      </p:sp>
      <p:sp>
        <p:nvSpPr>
          <p:cNvPr id="5" name="Footer Placeholder 4">
            <a:extLst>
              <a:ext uri="{FF2B5EF4-FFF2-40B4-BE49-F238E27FC236}">
                <a16:creationId xmlns="" xmlns:a16="http://schemas.microsoft.com/office/drawing/2014/main" id="{04E04AB7-1C20-4915-B13A-4B0063F746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 xmlns:a16="http://schemas.microsoft.com/office/drawing/2014/main" id="{89E20BF0-A3B0-4968-8838-A643E34619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05562B-D1AF-4C1A-9050-5A7D7C5F1749}" type="slidenum">
              <a:rPr lang="en-IN" smtClean="0"/>
              <a:t>‹#›</a:t>
            </a:fld>
            <a:endParaRPr lang="en-IN"/>
          </a:p>
        </p:txBody>
      </p:sp>
    </p:spTree>
    <p:extLst>
      <p:ext uri="{BB962C8B-B14F-4D97-AF65-F5344CB8AC3E}">
        <p14:creationId xmlns:p14="http://schemas.microsoft.com/office/powerpoint/2010/main" val="563948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analyticsvidhya.com/blog/2018/04/solving-an-image-captioning-task-using-deep-learning/" TargetMode="External"/><Relationship Id="rId2" Type="http://schemas.openxmlformats.org/officeDocument/2006/relationships/hyperlink" Target="https://cs224d.stanford.edu/reports/Thirman.pdf" TargetMode="External"/><Relationship Id="rId1" Type="http://schemas.openxmlformats.org/officeDocument/2006/relationships/slideLayout" Target="../slideLayouts/slideLayout2.xml"/><Relationship Id="rId5" Type="http://schemas.openxmlformats.org/officeDocument/2006/relationships/hyperlink" Target="https://data-flair.training/blogs/python-based-project-image-caption-generator-cnn/" TargetMode="External"/><Relationship Id="rId4" Type="http://schemas.openxmlformats.org/officeDocument/2006/relationships/hyperlink" Target="https://towardsdatascience.com/image-captioning-in-deep-learning-9cd23fb4d8d2#:~:text=What%20is%20Image%20Captioning%3F&amp;text=Image%20Captioning%20is%20the%20process,Vision%20to%20generate%20the%20captions"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cocodataset.org/#download" TargetMode="External"/><Relationship Id="rId2" Type="http://schemas.openxmlformats.org/officeDocument/2006/relationships/hyperlink" Target="https://datasetsearch.research.google.com/search?query=Image%20captioning&amp;docid=VRjNikK7JkYYGV33AAAAAA=="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machinelearningmastery.com/develop-a-deep-learning-caption-generation-model-in-python/" TargetMode="External"/><Relationship Id="rId4" Type="http://schemas.openxmlformats.org/officeDocument/2006/relationships/hyperlink" Target="https://archive.ics.uci.edu/ml/datasets.php"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77CB907-954C-49CD-9B54-F3B858FFC385}"/>
              </a:ext>
            </a:extLst>
          </p:cNvPr>
          <p:cNvSpPr>
            <a:spLocks noGrp="1"/>
          </p:cNvSpPr>
          <p:nvPr>
            <p:ph type="title"/>
          </p:nvPr>
        </p:nvSpPr>
        <p:spPr/>
        <p:txBody>
          <a:bodyPr/>
          <a:lstStyle/>
          <a:p>
            <a:pPr algn="ctr"/>
            <a:r>
              <a:rPr lang="en-IN" b="1" dirty="0">
                <a:latin typeface="Arial" panose="020B0604020202020204" pitchFamily="34" charset="0"/>
                <a:cs typeface="Arial" panose="020B0604020202020204" pitchFamily="34" charset="0"/>
              </a:rPr>
              <a:t>IMAGE CAPTIONING</a:t>
            </a:r>
          </a:p>
        </p:txBody>
      </p:sp>
      <p:sp>
        <p:nvSpPr>
          <p:cNvPr id="3" name="Content Placeholder 2">
            <a:extLst>
              <a:ext uri="{FF2B5EF4-FFF2-40B4-BE49-F238E27FC236}">
                <a16:creationId xmlns="" xmlns:a16="http://schemas.microsoft.com/office/drawing/2014/main" id="{857C7089-CA87-40C8-B81F-3D1DC776A93C}"/>
              </a:ext>
            </a:extLst>
          </p:cNvPr>
          <p:cNvSpPr>
            <a:spLocks noGrp="1"/>
          </p:cNvSpPr>
          <p:nvPr>
            <p:ph idx="1"/>
          </p:nvPr>
        </p:nvSpPr>
        <p:spPr/>
        <p:txBody>
          <a:bodyPr/>
          <a:lstStyle/>
          <a:p>
            <a:pPr algn="ctr"/>
            <a:r>
              <a:rPr lang="en-IN" b="1" dirty="0"/>
              <a:t>-By Sandipta Subir Khare </a:t>
            </a:r>
          </a:p>
          <a:p>
            <a:pPr algn="ctr"/>
            <a:r>
              <a:rPr lang="en-IN" b="1" dirty="0"/>
              <a:t>Priyanka Biswas</a:t>
            </a:r>
          </a:p>
          <a:p>
            <a:pPr algn="ctr"/>
            <a:r>
              <a:rPr lang="en-IN" b="1" dirty="0"/>
              <a:t>Shinakshi </a:t>
            </a:r>
            <a:r>
              <a:rPr lang="en-IN" b="1" dirty="0" err="1"/>
              <a:t>Sankhayan</a:t>
            </a:r>
            <a:endParaRPr lang="en-IN" b="1" dirty="0"/>
          </a:p>
          <a:p>
            <a:pPr algn="ctr"/>
            <a:r>
              <a:rPr lang="en-IN" b="1" dirty="0" err="1"/>
              <a:t>Gulfairus</a:t>
            </a:r>
            <a:r>
              <a:rPr lang="en-IN" b="1" dirty="0"/>
              <a:t> </a:t>
            </a:r>
            <a:r>
              <a:rPr lang="en-IN" b="1" dirty="0" err="1"/>
              <a:t>Kairedenova</a:t>
            </a:r>
            <a:endParaRPr lang="en-IN" b="1" dirty="0"/>
          </a:p>
          <a:p>
            <a:pPr marL="0" indent="0">
              <a:buNone/>
            </a:pPr>
            <a:endParaRPr lang="en-IN" dirty="0"/>
          </a:p>
        </p:txBody>
      </p:sp>
      <p:pic>
        <p:nvPicPr>
          <p:cNvPr id="4" name="Picture 2">
            <a:extLst>
              <a:ext uri="{FF2B5EF4-FFF2-40B4-BE49-F238E27FC236}">
                <a16:creationId xmlns="" xmlns:a16="http://schemas.microsoft.com/office/drawing/2014/main" id="{E06B6881-E133-467A-92E2-013801DAFAC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8058" y="5793983"/>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98776545-B671-4318-9843-C218E0371676}"/>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45291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10CCCAAF-DA05-45C2-98F8-F8B3281BF2F5}"/>
              </a:ext>
            </a:extLst>
          </p:cNvPr>
          <p:cNvSpPr>
            <a:spLocks noGrp="1"/>
          </p:cNvSpPr>
          <p:nvPr>
            <p:ph type="title"/>
          </p:nvPr>
        </p:nvSpPr>
        <p:spPr/>
        <p:txBody>
          <a:bodyPr/>
          <a:lstStyle/>
          <a:p>
            <a:pPr algn="ctr"/>
            <a:r>
              <a:rPr lang="en-IN" b="1" dirty="0"/>
              <a:t>TECHNIQUES FOR IMAGE CAPTIONING</a:t>
            </a:r>
          </a:p>
        </p:txBody>
      </p:sp>
      <p:sp>
        <p:nvSpPr>
          <p:cNvPr id="3" name="Content Placeholder 2">
            <a:extLst>
              <a:ext uri="{FF2B5EF4-FFF2-40B4-BE49-F238E27FC236}">
                <a16:creationId xmlns="" xmlns:a16="http://schemas.microsoft.com/office/drawing/2014/main" id="{4C5AD17B-DB0A-45C4-A395-CDAB8DAED21E}"/>
              </a:ext>
            </a:extLst>
          </p:cNvPr>
          <p:cNvSpPr>
            <a:spLocks noGrp="1"/>
          </p:cNvSpPr>
          <p:nvPr>
            <p:ph idx="1"/>
          </p:nvPr>
        </p:nvSpPr>
        <p:spPr>
          <a:xfrm>
            <a:off x="996462" y="1805353"/>
            <a:ext cx="10357338" cy="4371609"/>
          </a:xfrm>
        </p:spPr>
        <p:txBody>
          <a:bodyPr>
            <a:normAutofit/>
          </a:bodyPr>
          <a:lstStyle/>
          <a:p>
            <a:pPr marL="0" indent="0">
              <a:buNone/>
            </a:pPr>
            <a:r>
              <a:rPr lang="en-US" dirty="0"/>
              <a:t>The techniques which we may use for the image captioning can be broadly divided into three categories: </a:t>
            </a:r>
          </a:p>
          <a:p>
            <a:pPr marL="514350" indent="-514350">
              <a:buAutoNum type="arabicParenBoth"/>
            </a:pPr>
            <a:r>
              <a:rPr lang="en-US" dirty="0"/>
              <a:t>Traditional Machine Learning based techniques,</a:t>
            </a:r>
          </a:p>
          <a:p>
            <a:pPr marL="514350" indent="-514350">
              <a:buAutoNum type="arabicParenBoth"/>
            </a:pPr>
            <a:r>
              <a:rPr lang="en-US" dirty="0"/>
              <a:t>Deep Learning based techniques and</a:t>
            </a:r>
          </a:p>
          <a:p>
            <a:pPr marL="514350" indent="-514350">
              <a:buAutoNum type="arabicParenBoth"/>
            </a:pPr>
            <a:r>
              <a:rPr lang="en-US" dirty="0"/>
              <a:t>NLP based techniques.</a:t>
            </a:r>
            <a:endParaRPr lang="en-IN" dirty="0"/>
          </a:p>
        </p:txBody>
      </p:sp>
      <p:pic>
        <p:nvPicPr>
          <p:cNvPr id="4" name="Picture 2">
            <a:extLst>
              <a:ext uri="{FF2B5EF4-FFF2-40B4-BE49-F238E27FC236}">
                <a16:creationId xmlns="" xmlns:a16="http://schemas.microsoft.com/office/drawing/2014/main" id="{8D602C66-F88C-4A74-AD6D-4F2463BB066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93983"/>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35CF5105-8CA3-4405-825B-5E3E50E405C9}"/>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36090164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1ED559-01F6-4B99-82E9-67D91DFB9C6D}"/>
              </a:ext>
            </a:extLst>
          </p:cNvPr>
          <p:cNvSpPr>
            <a:spLocks noGrp="1"/>
          </p:cNvSpPr>
          <p:nvPr>
            <p:ph type="title"/>
          </p:nvPr>
        </p:nvSpPr>
        <p:spPr/>
        <p:txBody>
          <a:bodyPr/>
          <a:lstStyle/>
          <a:p>
            <a:pPr algn="ctr"/>
            <a:r>
              <a:rPr lang="en-US" b="1" dirty="0"/>
              <a:t>TRADITIONAL MACHINE LEARNING BASED TECHNIQUES</a:t>
            </a:r>
            <a:endParaRPr lang="en-IN" b="1" dirty="0"/>
          </a:p>
        </p:txBody>
      </p:sp>
      <p:sp>
        <p:nvSpPr>
          <p:cNvPr id="3" name="Content Placeholder 2">
            <a:extLst>
              <a:ext uri="{FF2B5EF4-FFF2-40B4-BE49-F238E27FC236}">
                <a16:creationId xmlns="" xmlns:a16="http://schemas.microsoft.com/office/drawing/2014/main" id="{86C043E3-DDF9-48C1-9968-78D2AFBA65F3}"/>
              </a:ext>
            </a:extLst>
          </p:cNvPr>
          <p:cNvSpPr>
            <a:spLocks noGrp="1"/>
          </p:cNvSpPr>
          <p:nvPr>
            <p:ph idx="1"/>
          </p:nvPr>
        </p:nvSpPr>
        <p:spPr/>
        <p:txBody>
          <a:bodyPr/>
          <a:lstStyle/>
          <a:p>
            <a:pPr marL="0" indent="0" algn="just">
              <a:buNone/>
            </a:pPr>
            <a:r>
              <a:rPr lang="en-US" dirty="0"/>
              <a:t>In traditional machine learning, hand crafted features such as Local Binary Patterns (LBP), Scale-Invariant Feature Transform (SIFT), the Histogram of Oriented Gradients (HOG), and a combination of such features are widely used. In these techniques, features are extracted from input data. They are then passed to a classifier such as Support Vector Machines (SVM) in order to classify an object. Since hand crafted features are task specific, extracting features from a large and diverse set of data is not feasible. Moreover, real world data such as images and video are complex and have different semantic interpretations.</a:t>
            </a:r>
            <a:endParaRPr lang="en-IN" dirty="0"/>
          </a:p>
        </p:txBody>
      </p:sp>
      <p:pic>
        <p:nvPicPr>
          <p:cNvPr id="4" name="Picture 2">
            <a:extLst>
              <a:ext uri="{FF2B5EF4-FFF2-40B4-BE49-F238E27FC236}">
                <a16:creationId xmlns="" xmlns:a16="http://schemas.microsoft.com/office/drawing/2014/main" id="{F2E48E7B-A7E8-4CC0-9211-8E5A3658BB1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D687235D-A2F9-4DBA-8A28-B7D4A85C785F}"/>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8774345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965E9E6-840C-47A1-8D55-33B8149BE9C7}"/>
              </a:ext>
            </a:extLst>
          </p:cNvPr>
          <p:cNvSpPr>
            <a:spLocks noGrp="1"/>
          </p:cNvSpPr>
          <p:nvPr>
            <p:ph type="title"/>
          </p:nvPr>
        </p:nvSpPr>
        <p:spPr/>
        <p:txBody>
          <a:bodyPr/>
          <a:lstStyle/>
          <a:p>
            <a:pPr algn="ctr"/>
            <a:r>
              <a:rPr lang="en-US" b="1" dirty="0"/>
              <a:t>DEEP LEARNING BASED TECHNIQUES</a:t>
            </a:r>
            <a:endParaRPr lang="en-IN" dirty="0"/>
          </a:p>
        </p:txBody>
      </p:sp>
      <p:sp>
        <p:nvSpPr>
          <p:cNvPr id="3" name="Content Placeholder 2">
            <a:extLst>
              <a:ext uri="{FF2B5EF4-FFF2-40B4-BE49-F238E27FC236}">
                <a16:creationId xmlns="" xmlns:a16="http://schemas.microsoft.com/office/drawing/2014/main" id="{101882AC-8F56-4700-A76B-8CB73675E098}"/>
              </a:ext>
            </a:extLst>
          </p:cNvPr>
          <p:cNvSpPr>
            <a:spLocks noGrp="1"/>
          </p:cNvSpPr>
          <p:nvPr>
            <p:ph idx="1"/>
          </p:nvPr>
        </p:nvSpPr>
        <p:spPr/>
        <p:txBody>
          <a:bodyPr/>
          <a:lstStyle/>
          <a:p>
            <a:pPr marL="0" indent="0" algn="just">
              <a:buNone/>
            </a:pPr>
            <a:r>
              <a:rPr lang="en-US" dirty="0"/>
              <a:t>In deep learning based techniques, features are learned automatically from training data and they can handle a large and diverse set of images and videos. For example, Convolutional Neural Networks (CNN) are widely used for feature learning, and a classifier such as SoftMax is used for classification. CNN is generally followed by Recurrent Neural Networks (RNN) in order to generate captions. </a:t>
            </a:r>
            <a:endParaRPr lang="en-IN" dirty="0"/>
          </a:p>
        </p:txBody>
      </p:sp>
      <p:pic>
        <p:nvPicPr>
          <p:cNvPr id="4" name="Picture 2">
            <a:extLst>
              <a:ext uri="{FF2B5EF4-FFF2-40B4-BE49-F238E27FC236}">
                <a16:creationId xmlns="" xmlns:a16="http://schemas.microsoft.com/office/drawing/2014/main" id="{976D4E76-33DE-479A-ADB7-2AB579568C3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A05FCE4B-C476-473A-B3C5-BD2253DAE6E7}"/>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3391301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19DCF85-E89E-43E1-ABEC-EBF35BCE7418}"/>
              </a:ext>
            </a:extLst>
          </p:cNvPr>
          <p:cNvSpPr>
            <a:spLocks noGrp="1"/>
          </p:cNvSpPr>
          <p:nvPr>
            <p:ph type="title"/>
          </p:nvPr>
        </p:nvSpPr>
        <p:spPr/>
        <p:txBody>
          <a:bodyPr/>
          <a:lstStyle/>
          <a:p>
            <a:pPr algn="ctr"/>
            <a:r>
              <a:rPr lang="en-IN" b="1" dirty="0"/>
              <a:t>NLP BASED TECHNIQUES</a:t>
            </a:r>
          </a:p>
        </p:txBody>
      </p:sp>
      <p:sp>
        <p:nvSpPr>
          <p:cNvPr id="3" name="Content Placeholder 2">
            <a:extLst>
              <a:ext uri="{FF2B5EF4-FFF2-40B4-BE49-F238E27FC236}">
                <a16:creationId xmlns="" xmlns:a16="http://schemas.microsoft.com/office/drawing/2014/main" id="{5CCCFE3E-2AE4-4F79-8545-825E22032D3C}"/>
              </a:ext>
            </a:extLst>
          </p:cNvPr>
          <p:cNvSpPr>
            <a:spLocks noGrp="1"/>
          </p:cNvSpPr>
          <p:nvPr>
            <p:ph idx="1"/>
          </p:nvPr>
        </p:nvSpPr>
        <p:spPr/>
        <p:txBody>
          <a:bodyPr/>
          <a:lstStyle/>
          <a:p>
            <a:pPr marL="0" indent="0" algn="just">
              <a:buNone/>
            </a:pPr>
            <a:r>
              <a:rPr lang="en-US" dirty="0"/>
              <a:t>This technique combines Computer Vision and Natural Language Processing techniques to create a model that can describe contents of an image into natural language. This technique is useful for </a:t>
            </a:r>
          </a:p>
          <a:p>
            <a:pPr algn="just"/>
            <a:r>
              <a:rPr lang="en-US" dirty="0"/>
              <a:t>Captioning images on the internet, which helps visually impaired people using a screen reader to describe the contents of an image into words. </a:t>
            </a:r>
          </a:p>
          <a:p>
            <a:pPr algn="just"/>
            <a:r>
              <a:rPr lang="en-US" dirty="0"/>
              <a:t>Captioning a large database of images to make it easier to search images with description.</a:t>
            </a:r>
          </a:p>
          <a:p>
            <a:pPr marL="0" indent="0">
              <a:buNone/>
            </a:pPr>
            <a:endParaRPr lang="en-IN" dirty="0"/>
          </a:p>
        </p:txBody>
      </p:sp>
      <p:pic>
        <p:nvPicPr>
          <p:cNvPr id="4" name="Picture 2">
            <a:extLst>
              <a:ext uri="{FF2B5EF4-FFF2-40B4-BE49-F238E27FC236}">
                <a16:creationId xmlns="" xmlns:a16="http://schemas.microsoft.com/office/drawing/2014/main" id="{1A333155-14F1-46B6-9B8A-8F82875E307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4C6A8ACB-CE1C-4754-82A2-038E43D17C08}"/>
              </a:ext>
            </a:extLst>
          </p:cNvPr>
          <p:cNvSpPr/>
          <p:nvPr/>
        </p:nvSpPr>
        <p:spPr>
          <a:xfrm>
            <a:off x="0" y="6560502"/>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17634791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F8F9F-A9B5-4051-98CD-CDF3AA59CD68}"/>
              </a:ext>
            </a:extLst>
          </p:cNvPr>
          <p:cNvSpPr>
            <a:spLocks noGrp="1"/>
          </p:cNvSpPr>
          <p:nvPr>
            <p:ph type="title"/>
          </p:nvPr>
        </p:nvSpPr>
        <p:spPr/>
        <p:txBody>
          <a:bodyPr/>
          <a:lstStyle/>
          <a:p>
            <a:pPr algn="ctr"/>
            <a:r>
              <a:rPr lang="en-IN" b="1" dirty="0"/>
              <a:t>WAYS OF USING DEEP LEARNING IN IMAGE CAPTIONING</a:t>
            </a:r>
          </a:p>
        </p:txBody>
      </p:sp>
      <p:pic>
        <p:nvPicPr>
          <p:cNvPr id="5" name="Content Placeholder 4">
            <a:extLst>
              <a:ext uri="{FF2B5EF4-FFF2-40B4-BE49-F238E27FC236}">
                <a16:creationId xmlns="" xmlns:a16="http://schemas.microsoft.com/office/drawing/2014/main" id="{EBF3D8CE-3248-44C2-9586-17EAEA44168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943910" y="1825625"/>
            <a:ext cx="6304179" cy="4351338"/>
          </a:xfrm>
        </p:spPr>
      </p:pic>
      <p:pic>
        <p:nvPicPr>
          <p:cNvPr id="6" name="Picture 2">
            <a:extLst>
              <a:ext uri="{FF2B5EF4-FFF2-40B4-BE49-F238E27FC236}">
                <a16:creationId xmlns="" xmlns:a16="http://schemas.microsoft.com/office/drawing/2014/main" id="{73657FFC-575B-4A21-8E74-94BAE2C9C99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 xmlns:a16="http://schemas.microsoft.com/office/drawing/2014/main" id="{84FB44C6-1BAA-48FA-8E31-EFBD6FC346EC}"/>
              </a:ext>
            </a:extLst>
          </p:cNvPr>
          <p:cNvSpPr/>
          <p:nvPr/>
        </p:nvSpPr>
        <p:spPr>
          <a:xfrm>
            <a:off x="0" y="6560502"/>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4350441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7E75DD0-D37F-43DC-841E-8D1CCCB5F7E8}"/>
              </a:ext>
            </a:extLst>
          </p:cNvPr>
          <p:cNvSpPr>
            <a:spLocks noGrp="1"/>
          </p:cNvSpPr>
          <p:nvPr>
            <p:ph type="title"/>
          </p:nvPr>
        </p:nvSpPr>
        <p:spPr/>
        <p:txBody>
          <a:bodyPr/>
          <a:lstStyle/>
          <a:p>
            <a:pPr algn="ctr"/>
            <a:r>
              <a:rPr lang="en-IN" b="1" dirty="0"/>
              <a:t>TOOLS</a:t>
            </a:r>
          </a:p>
        </p:txBody>
      </p:sp>
      <p:sp>
        <p:nvSpPr>
          <p:cNvPr id="3" name="Content Placeholder 2">
            <a:extLst>
              <a:ext uri="{FF2B5EF4-FFF2-40B4-BE49-F238E27FC236}">
                <a16:creationId xmlns="" xmlns:a16="http://schemas.microsoft.com/office/drawing/2014/main" id="{50C09BF3-87AE-41D2-BA4A-445799FDB87C}"/>
              </a:ext>
            </a:extLst>
          </p:cNvPr>
          <p:cNvSpPr>
            <a:spLocks noGrp="1"/>
          </p:cNvSpPr>
          <p:nvPr>
            <p:ph idx="1"/>
          </p:nvPr>
        </p:nvSpPr>
        <p:spPr/>
        <p:txBody>
          <a:bodyPr/>
          <a:lstStyle/>
          <a:p>
            <a:r>
              <a:rPr lang="en-IN" dirty="0"/>
              <a:t>PYTHON(Libraries like Pandas, Numpy, OpenCV, etc.)</a:t>
            </a:r>
          </a:p>
          <a:p>
            <a:r>
              <a:rPr lang="en-IN" dirty="0"/>
              <a:t>Deep Learning(Techniques like CNN and RNN, etc.)</a:t>
            </a:r>
          </a:p>
          <a:p>
            <a:r>
              <a:rPr lang="en-IN" dirty="0"/>
              <a:t>NLP(Natural Language Processing)(Techniques Like Computer Vision and TensorFlow, etc.)</a:t>
            </a:r>
          </a:p>
        </p:txBody>
      </p:sp>
      <p:pic>
        <p:nvPicPr>
          <p:cNvPr id="4" name="Picture 2">
            <a:extLst>
              <a:ext uri="{FF2B5EF4-FFF2-40B4-BE49-F238E27FC236}">
                <a16:creationId xmlns="" xmlns:a16="http://schemas.microsoft.com/office/drawing/2014/main" id="{98C19EF2-158D-40FA-95F4-B392EA65132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8058" y="5793983"/>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BF3CB0E9-4885-4F75-8608-5198730E9F61}"/>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24791997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9">
            <a:extLst>
              <a:ext uri="{FF2B5EF4-FFF2-40B4-BE49-F238E27FC236}">
                <a16:creationId xmlns="" xmlns:a16="http://schemas.microsoft.com/office/drawing/2014/main" id="{8B2CEB89-9960-4297-BB0C-B03E684B802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12652" y="1247335"/>
            <a:ext cx="5266006" cy="4929627"/>
          </a:xfrm>
        </p:spPr>
      </p:pic>
      <p:sp>
        <p:nvSpPr>
          <p:cNvPr id="6" name="Content Placeholder 5">
            <a:extLst>
              <a:ext uri="{FF2B5EF4-FFF2-40B4-BE49-F238E27FC236}">
                <a16:creationId xmlns="" xmlns:a16="http://schemas.microsoft.com/office/drawing/2014/main" id="{9FCAE3EA-988D-428E-AC43-480AB6D32B24}"/>
              </a:ext>
            </a:extLst>
          </p:cNvPr>
          <p:cNvSpPr>
            <a:spLocks noGrp="1"/>
          </p:cNvSpPr>
          <p:nvPr>
            <p:ph sz="half" idx="2"/>
          </p:nvPr>
        </p:nvSpPr>
        <p:spPr/>
        <p:txBody>
          <a:bodyPr/>
          <a:lstStyle/>
          <a:p>
            <a:pPr marL="0" indent="0" algn="just">
              <a:buNone/>
            </a:pPr>
            <a:r>
              <a:rPr lang="en-IN" dirty="0"/>
              <a:t>Final output of our Image Captioning would like image shown here.</a:t>
            </a:r>
          </a:p>
        </p:txBody>
      </p:sp>
    </p:spTree>
    <p:extLst>
      <p:ext uri="{BB962C8B-B14F-4D97-AF65-F5344CB8AC3E}">
        <p14:creationId xmlns:p14="http://schemas.microsoft.com/office/powerpoint/2010/main" val="15064255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DEPLOYMENT</a:t>
            </a:r>
            <a:endParaRPr lang="en-US" dirty="0"/>
          </a:p>
        </p:txBody>
      </p:sp>
      <p:sp>
        <p:nvSpPr>
          <p:cNvPr id="3" name="Content Placeholder 2"/>
          <p:cNvSpPr>
            <a:spLocks noGrp="1"/>
          </p:cNvSpPr>
          <p:nvPr>
            <p:ph idx="1"/>
          </p:nvPr>
        </p:nvSpPr>
        <p:spPr/>
        <p:txBody>
          <a:bodyPr/>
          <a:lstStyle/>
          <a:p>
            <a:r>
              <a:rPr lang="en-US" dirty="0" smtClean="0"/>
              <a:t> We will be using </a:t>
            </a:r>
            <a:r>
              <a:rPr lang="en-US" dirty="0" err="1" smtClean="0"/>
              <a:t>Streamlit</a:t>
            </a:r>
            <a:r>
              <a:rPr lang="en-US" dirty="0" smtClean="0"/>
              <a:t> for deploying our project because of it advantages which are following:</a:t>
            </a:r>
          </a:p>
          <a:p>
            <a:pPr marL="514350" indent="-514350">
              <a:buAutoNum type="arabicPeriod"/>
            </a:pPr>
            <a:r>
              <a:rPr lang="en-US" dirty="0" smtClean="0"/>
              <a:t>Less code is needed</a:t>
            </a:r>
          </a:p>
          <a:p>
            <a:pPr marL="514350" indent="-514350">
              <a:buAutoNum type="arabicPeriod"/>
            </a:pPr>
            <a:r>
              <a:rPr lang="en-US" dirty="0" smtClean="0"/>
              <a:t>It embraces python and requires no HTML knowledge</a:t>
            </a:r>
          </a:p>
          <a:p>
            <a:pPr marL="514350" indent="-514350">
              <a:buAutoNum type="arabicPeriod"/>
            </a:pPr>
            <a:r>
              <a:rPr lang="en-US" dirty="0" smtClean="0"/>
              <a:t>Data caching simplifies and speed up computational pipelines</a:t>
            </a:r>
          </a:p>
          <a:p>
            <a:pPr marL="514350" indent="-514350">
              <a:buAutoNum type="arabicPeriod"/>
            </a:pPr>
            <a:endParaRPr lang="en-US" dirty="0"/>
          </a:p>
          <a:p>
            <a:r>
              <a:rPr lang="en-US" dirty="0" smtClean="0"/>
              <a:t>In case we are not comfortable with </a:t>
            </a:r>
            <a:r>
              <a:rPr lang="en-US" dirty="0" err="1" smtClean="0"/>
              <a:t>Streamlit</a:t>
            </a:r>
            <a:r>
              <a:rPr lang="en-US" dirty="0" smtClean="0"/>
              <a:t>, we will move to </a:t>
            </a:r>
            <a:r>
              <a:rPr lang="en-US" dirty="0" err="1" smtClean="0"/>
              <a:t>Django</a:t>
            </a:r>
            <a:r>
              <a:rPr lang="en-US" dirty="0"/>
              <a:t> </a:t>
            </a:r>
            <a:r>
              <a:rPr lang="en-US" dirty="0" smtClean="0"/>
              <a:t>framework for deployment. </a:t>
            </a:r>
            <a:endParaRPr lang="en-US" dirty="0" smtClean="0"/>
          </a:p>
          <a:p>
            <a:endParaRPr lang="en-US" dirty="0"/>
          </a:p>
        </p:txBody>
      </p:sp>
    </p:spTree>
    <p:extLst>
      <p:ext uri="{BB962C8B-B14F-4D97-AF65-F5344CB8AC3E}">
        <p14:creationId xmlns:p14="http://schemas.microsoft.com/office/powerpoint/2010/main" val="42182747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597D13D-9388-4DFB-8304-D7D1FEFB454F}"/>
              </a:ext>
            </a:extLst>
          </p:cNvPr>
          <p:cNvSpPr>
            <a:spLocks noGrp="1"/>
          </p:cNvSpPr>
          <p:nvPr>
            <p:ph type="title"/>
          </p:nvPr>
        </p:nvSpPr>
        <p:spPr/>
        <p:txBody>
          <a:bodyPr/>
          <a:lstStyle/>
          <a:p>
            <a:pPr algn="ctr"/>
            <a:r>
              <a:rPr lang="en-IN" b="1" dirty="0"/>
              <a:t>REFERENCE</a:t>
            </a:r>
          </a:p>
        </p:txBody>
      </p:sp>
      <p:sp>
        <p:nvSpPr>
          <p:cNvPr id="3" name="Content Placeholder 2">
            <a:extLst>
              <a:ext uri="{FF2B5EF4-FFF2-40B4-BE49-F238E27FC236}">
                <a16:creationId xmlns="" xmlns:a16="http://schemas.microsoft.com/office/drawing/2014/main" id="{F9EE16AE-604D-48FA-A6C9-6E211C1E56B6}"/>
              </a:ext>
            </a:extLst>
          </p:cNvPr>
          <p:cNvSpPr>
            <a:spLocks noGrp="1"/>
          </p:cNvSpPr>
          <p:nvPr>
            <p:ph idx="1"/>
          </p:nvPr>
        </p:nvSpPr>
        <p:spPr/>
        <p:txBody>
          <a:bodyPr>
            <a:normAutofit/>
          </a:bodyPr>
          <a:lstStyle/>
          <a:p>
            <a:r>
              <a:rPr lang="en-IN" dirty="0">
                <a:hlinkClick r:id="rId2"/>
              </a:rPr>
              <a:t>https://cs224d.stanford.edu/reports/Thirman.pdf</a:t>
            </a:r>
            <a:endParaRPr lang="en-IN" dirty="0"/>
          </a:p>
          <a:p>
            <a:r>
              <a:rPr lang="en-IN" dirty="0">
                <a:hlinkClick r:id="rId3"/>
              </a:rPr>
              <a:t>https://www.analyticsvidhya.com/blog/2018/04/solving-an-image-captioning-task-using-deep-learning/</a:t>
            </a:r>
            <a:endParaRPr lang="en-IN" dirty="0"/>
          </a:p>
          <a:p>
            <a:r>
              <a:rPr lang="en-IN" dirty="0">
                <a:hlinkClick r:id="rId4"/>
              </a:rPr>
              <a:t>https://towardsdatascience.com/image-captioning-in-deep-learning-9cd23fb4d8d2#:~:text=What%20is%20Image%20Captioning%3F&amp;text=Image%20Captioning%20is%20the%20process,Vision%20to%20generate%20the%20captions</a:t>
            </a:r>
            <a:r>
              <a:rPr lang="en-IN" dirty="0"/>
              <a:t>.</a:t>
            </a:r>
          </a:p>
          <a:p>
            <a:r>
              <a:rPr lang="en-IN" u="sng" dirty="0">
                <a:hlinkClick r:id="rId5"/>
              </a:rPr>
              <a:t>https://data-flair.training/blogs/python-based-project-image-caption-generator-cnn/</a:t>
            </a:r>
            <a:endParaRPr lang="en-IN" dirty="0"/>
          </a:p>
        </p:txBody>
      </p:sp>
    </p:spTree>
    <p:extLst>
      <p:ext uri="{BB962C8B-B14F-4D97-AF65-F5344CB8AC3E}">
        <p14:creationId xmlns:p14="http://schemas.microsoft.com/office/powerpoint/2010/main" val="12714569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F407751-3909-47D3-9558-0E0D00524AFB}"/>
              </a:ext>
            </a:extLst>
          </p:cNvPr>
          <p:cNvSpPr>
            <a:spLocks noGrp="1"/>
          </p:cNvSpPr>
          <p:nvPr>
            <p:ph type="title"/>
          </p:nvPr>
        </p:nvSpPr>
        <p:spPr/>
        <p:txBody>
          <a:bodyPr/>
          <a:lstStyle/>
          <a:p>
            <a:pPr algn="ctr"/>
            <a:r>
              <a:rPr lang="en-IN" b="1" dirty="0"/>
              <a:t>DATA SOURCE</a:t>
            </a:r>
            <a:endParaRPr lang="en-IN" dirty="0"/>
          </a:p>
        </p:txBody>
      </p:sp>
      <p:sp>
        <p:nvSpPr>
          <p:cNvPr id="3" name="Content Placeholder 2">
            <a:extLst>
              <a:ext uri="{FF2B5EF4-FFF2-40B4-BE49-F238E27FC236}">
                <a16:creationId xmlns="" xmlns:a16="http://schemas.microsoft.com/office/drawing/2014/main" id="{67AD8760-FF5F-4595-BEFF-34B7BB616551}"/>
              </a:ext>
            </a:extLst>
          </p:cNvPr>
          <p:cNvSpPr>
            <a:spLocks noGrp="1"/>
          </p:cNvSpPr>
          <p:nvPr>
            <p:ph idx="1"/>
          </p:nvPr>
        </p:nvSpPr>
        <p:spPr/>
        <p:txBody>
          <a:bodyPr/>
          <a:lstStyle/>
          <a:p>
            <a:r>
              <a:rPr lang="en-IN" dirty="0">
                <a:hlinkClick r:id="rId2"/>
              </a:rPr>
              <a:t>https://datasetsearch.research.google.com/search?query=Image%20captioning&amp;docid=VRjNikK7JkYYGV33AAAAAA%3D%3D</a:t>
            </a:r>
            <a:endParaRPr lang="en-IN" dirty="0"/>
          </a:p>
          <a:p>
            <a:endParaRPr lang="en-IN" dirty="0"/>
          </a:p>
          <a:p>
            <a:r>
              <a:rPr lang="en-IN" u="sng" dirty="0">
                <a:hlinkClick r:id="rId3"/>
              </a:rPr>
              <a:t>https://cocodataset.org/#download</a:t>
            </a:r>
            <a:endParaRPr lang="en-IN" dirty="0"/>
          </a:p>
          <a:p>
            <a:endParaRPr lang="en-IN" dirty="0" smtClean="0">
              <a:hlinkClick r:id="rId4"/>
            </a:endParaRPr>
          </a:p>
          <a:p>
            <a:r>
              <a:rPr lang="en-US" dirty="0">
                <a:hlinkClick r:id="rId5"/>
              </a:rPr>
              <a:t>https://machinelearningmastery.com/develop-a-deep-learning-caption-generation-model-in-python</a:t>
            </a:r>
            <a:r>
              <a:rPr lang="en-US" dirty="0" smtClean="0">
                <a:hlinkClick r:id="rId5"/>
              </a:rPr>
              <a:t>/</a:t>
            </a:r>
            <a:r>
              <a:rPr lang="en-US" dirty="0" smtClean="0"/>
              <a:t>  (</a:t>
            </a:r>
            <a:r>
              <a:rPr lang="en-US" dirty="0"/>
              <a:t>F</a:t>
            </a:r>
            <a:r>
              <a:rPr lang="en-US" dirty="0" smtClean="0"/>
              <a:t>lickr8k dataset)</a:t>
            </a:r>
          </a:p>
          <a:p>
            <a:endParaRPr lang="en-US" dirty="0">
              <a:hlinkClick r:id="rId4"/>
            </a:endParaRPr>
          </a:p>
          <a:p>
            <a:pPr marL="0" indent="0">
              <a:buNone/>
            </a:pPr>
            <a:endParaRPr lang="en-IN" dirty="0">
              <a:hlinkClick r:id="rId4"/>
            </a:endParaRPr>
          </a:p>
        </p:txBody>
      </p:sp>
      <p:sp>
        <p:nvSpPr>
          <p:cNvPr id="4" name="Rectangle 3">
            <a:extLst>
              <a:ext uri="{FF2B5EF4-FFF2-40B4-BE49-F238E27FC236}">
                <a16:creationId xmlns="" xmlns:a16="http://schemas.microsoft.com/office/drawing/2014/main" id="{67EC25AF-4C27-43A5-A3A6-6C13F25E2713}"/>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Picture 2">
            <a:extLst>
              <a:ext uri="{FF2B5EF4-FFF2-40B4-BE49-F238E27FC236}">
                <a16:creationId xmlns="" xmlns:a16="http://schemas.microsoft.com/office/drawing/2014/main" id="{5A8F3D1B-9E4A-4AC4-9BBE-83A596E2A78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76210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77CB907-954C-49CD-9B54-F3B858FFC385}"/>
              </a:ext>
            </a:extLst>
          </p:cNvPr>
          <p:cNvSpPr>
            <a:spLocks noGrp="1"/>
          </p:cNvSpPr>
          <p:nvPr>
            <p:ph type="title"/>
          </p:nvPr>
        </p:nvSpPr>
        <p:spPr/>
        <p:txBody>
          <a:bodyPr/>
          <a:lstStyle/>
          <a:p>
            <a:pPr algn="ctr"/>
            <a:r>
              <a:rPr lang="en-IN" b="1" dirty="0"/>
              <a:t>PROBLEM STATEMENT</a:t>
            </a:r>
          </a:p>
        </p:txBody>
      </p:sp>
      <p:sp>
        <p:nvSpPr>
          <p:cNvPr id="3" name="Content Placeholder 2">
            <a:extLst>
              <a:ext uri="{FF2B5EF4-FFF2-40B4-BE49-F238E27FC236}">
                <a16:creationId xmlns="" xmlns:a16="http://schemas.microsoft.com/office/drawing/2014/main" id="{857C7089-CA87-40C8-B81F-3D1DC776A93C}"/>
              </a:ext>
            </a:extLst>
          </p:cNvPr>
          <p:cNvSpPr>
            <a:spLocks noGrp="1"/>
          </p:cNvSpPr>
          <p:nvPr>
            <p:ph idx="1"/>
          </p:nvPr>
        </p:nvSpPr>
        <p:spPr/>
        <p:txBody>
          <a:bodyPr/>
          <a:lstStyle/>
          <a:p>
            <a:r>
              <a:rPr lang="en-IN" dirty="0"/>
              <a:t>Now days, if someone see the image and not able to recognise what image is showing. Then in that Scanerio Image Captioning would help the user to get the final output of the image.</a:t>
            </a:r>
          </a:p>
          <a:p>
            <a:r>
              <a:rPr lang="en-IN" dirty="0"/>
              <a:t>If there is an user with medical conditions like blind and paralysis then they might able to use any technology for recognising the image. Our project Image Captioning with Voice recognition would help the user to get the final output.</a:t>
            </a:r>
          </a:p>
        </p:txBody>
      </p:sp>
      <p:pic>
        <p:nvPicPr>
          <p:cNvPr id="4" name="Picture 2">
            <a:extLst>
              <a:ext uri="{FF2B5EF4-FFF2-40B4-BE49-F238E27FC236}">
                <a16:creationId xmlns="" xmlns:a16="http://schemas.microsoft.com/office/drawing/2014/main" id="{E06B6881-E133-467A-92E2-013801DAFAC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8058" y="5793983"/>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98776545-B671-4318-9843-C218E0371676}"/>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2398542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6C4E08-9C52-4EEC-9A9A-8CA7678C4745}"/>
              </a:ext>
            </a:extLst>
          </p:cNvPr>
          <p:cNvSpPr>
            <a:spLocks noGrp="1"/>
          </p:cNvSpPr>
          <p:nvPr>
            <p:ph type="title"/>
          </p:nvPr>
        </p:nvSpPr>
        <p:spPr>
          <a:xfrm>
            <a:off x="838200" y="365125"/>
            <a:ext cx="10515600" cy="5365115"/>
          </a:xfrm>
        </p:spPr>
        <p:txBody>
          <a:bodyPr/>
          <a:lstStyle/>
          <a:p>
            <a:pPr algn="ctr"/>
            <a:r>
              <a:rPr lang="en-IN" b="1" dirty="0"/>
              <a:t>THANK YOU!</a:t>
            </a:r>
            <a:endParaRPr lang="en-IN" dirty="0"/>
          </a:p>
        </p:txBody>
      </p:sp>
      <p:sp>
        <p:nvSpPr>
          <p:cNvPr id="4" name="Rectangle 3">
            <a:extLst>
              <a:ext uri="{FF2B5EF4-FFF2-40B4-BE49-F238E27FC236}">
                <a16:creationId xmlns="" xmlns:a16="http://schemas.microsoft.com/office/drawing/2014/main" id="{71F94F97-0AB3-47DE-85C1-8A1B3D817125}"/>
              </a:ext>
            </a:extLst>
          </p:cNvPr>
          <p:cNvSpPr/>
          <p:nvPr/>
        </p:nvSpPr>
        <p:spPr>
          <a:xfrm>
            <a:off x="0" y="6560502"/>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Picture 2">
            <a:extLst>
              <a:ext uri="{FF2B5EF4-FFF2-40B4-BE49-F238E27FC236}">
                <a16:creationId xmlns="" xmlns:a16="http://schemas.microsoft.com/office/drawing/2014/main" id="{23A553F3-F026-455A-9C61-489E5AB390B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691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85F209-91E5-4639-8317-416D200A513D}"/>
              </a:ext>
            </a:extLst>
          </p:cNvPr>
          <p:cNvSpPr>
            <a:spLocks noGrp="1"/>
          </p:cNvSpPr>
          <p:nvPr>
            <p:ph type="title"/>
          </p:nvPr>
        </p:nvSpPr>
        <p:spPr/>
        <p:txBody>
          <a:bodyPr/>
          <a:lstStyle/>
          <a:p>
            <a:pPr algn="ctr"/>
            <a:r>
              <a:rPr lang="en-IN" b="1" dirty="0"/>
              <a:t>OBJECTIVES OF IMAGE CAPTIONING</a:t>
            </a:r>
          </a:p>
        </p:txBody>
      </p:sp>
      <p:sp>
        <p:nvSpPr>
          <p:cNvPr id="3" name="Content Placeholder 2">
            <a:extLst>
              <a:ext uri="{FF2B5EF4-FFF2-40B4-BE49-F238E27FC236}">
                <a16:creationId xmlns="" xmlns:a16="http://schemas.microsoft.com/office/drawing/2014/main" id="{4D9B8F68-6F1F-474C-B7EE-346BEA01250C}"/>
              </a:ext>
            </a:extLst>
          </p:cNvPr>
          <p:cNvSpPr>
            <a:spLocks noGrp="1"/>
          </p:cNvSpPr>
          <p:nvPr>
            <p:ph idx="1"/>
          </p:nvPr>
        </p:nvSpPr>
        <p:spPr/>
        <p:txBody>
          <a:bodyPr/>
          <a:lstStyle/>
          <a:p>
            <a:pPr marL="0" indent="0" algn="just">
              <a:buNone/>
            </a:pPr>
            <a:r>
              <a:rPr lang="en-US" dirty="0"/>
              <a:t>Image caption, automatically generating natural language descriptions according to the content observed in an image, is an important part of scene understanding, which combines the knowledge of computer vision and natural language processing. The application of image caption is extensive and significant, for example, the realization of human-computer interaction.</a:t>
            </a:r>
          </a:p>
        </p:txBody>
      </p:sp>
      <p:pic>
        <p:nvPicPr>
          <p:cNvPr id="5" name="Picture 2">
            <a:extLst>
              <a:ext uri="{FF2B5EF4-FFF2-40B4-BE49-F238E27FC236}">
                <a16:creationId xmlns="" xmlns:a16="http://schemas.microsoft.com/office/drawing/2014/main" id="{1DC149A8-7EE6-453B-96C0-FB1F424D9BA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 xmlns:a16="http://schemas.microsoft.com/office/drawing/2014/main" id="{3F3DB73A-3C85-424C-AC02-72093C2A550C}"/>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2254905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010A56-FA5B-41D2-B3DF-717D791B9ABF}"/>
              </a:ext>
            </a:extLst>
          </p:cNvPr>
          <p:cNvSpPr>
            <a:spLocks noGrp="1"/>
          </p:cNvSpPr>
          <p:nvPr>
            <p:ph type="title"/>
          </p:nvPr>
        </p:nvSpPr>
        <p:spPr/>
        <p:txBody>
          <a:bodyPr/>
          <a:lstStyle/>
          <a:p>
            <a:pPr algn="ctr"/>
            <a:r>
              <a:rPr lang="en-IN" b="1" dirty="0"/>
              <a:t>WHAT IS IMAGE CAPTIONING?</a:t>
            </a:r>
            <a:endParaRPr lang="en-IN" dirty="0"/>
          </a:p>
        </p:txBody>
      </p:sp>
      <p:sp>
        <p:nvSpPr>
          <p:cNvPr id="3" name="Content Placeholder 2">
            <a:extLst>
              <a:ext uri="{FF2B5EF4-FFF2-40B4-BE49-F238E27FC236}">
                <a16:creationId xmlns="" xmlns:a16="http://schemas.microsoft.com/office/drawing/2014/main" id="{C88AD8A0-800A-415D-936B-84B61D76CE5E}"/>
              </a:ext>
            </a:extLst>
          </p:cNvPr>
          <p:cNvSpPr>
            <a:spLocks noGrp="1"/>
          </p:cNvSpPr>
          <p:nvPr>
            <p:ph idx="1"/>
          </p:nvPr>
        </p:nvSpPr>
        <p:spPr/>
        <p:txBody>
          <a:bodyPr/>
          <a:lstStyle/>
          <a:p>
            <a:pPr marL="0" indent="0" algn="just">
              <a:buNone/>
            </a:pPr>
            <a:r>
              <a:rPr lang="en-US" b="1" dirty="0"/>
              <a:t>Image Captioning</a:t>
            </a:r>
            <a:r>
              <a:rPr lang="en-US" dirty="0"/>
              <a:t> is the process of generating textual description of an image. It uses </a:t>
            </a:r>
            <a:r>
              <a:rPr lang="en-US" b="1" dirty="0"/>
              <a:t>Machine Learning</a:t>
            </a:r>
            <a:r>
              <a:rPr lang="en-US" dirty="0"/>
              <a:t>, </a:t>
            </a:r>
            <a:r>
              <a:rPr lang="en-US" b="1" dirty="0"/>
              <a:t>Deep Learning</a:t>
            </a:r>
            <a:r>
              <a:rPr lang="en-US" dirty="0"/>
              <a:t>, </a:t>
            </a:r>
            <a:r>
              <a:rPr lang="en-US" b="1" dirty="0"/>
              <a:t>Natural Language Processing</a:t>
            </a:r>
            <a:r>
              <a:rPr lang="en-US" dirty="0"/>
              <a:t> and </a:t>
            </a:r>
            <a:r>
              <a:rPr lang="en-US" b="1" dirty="0"/>
              <a:t>Computer Vision</a:t>
            </a:r>
            <a:r>
              <a:rPr lang="en-US" dirty="0"/>
              <a:t> to generate the captions. The dataset will be in the form [</a:t>
            </a:r>
            <a:r>
              <a:rPr lang="en-US" b="1" dirty="0"/>
              <a:t>image</a:t>
            </a:r>
            <a:r>
              <a:rPr lang="en-US" dirty="0"/>
              <a:t> → </a:t>
            </a:r>
            <a:r>
              <a:rPr lang="en-US" b="1" dirty="0"/>
              <a:t>captions</a:t>
            </a:r>
            <a:r>
              <a:rPr lang="en-US" dirty="0"/>
              <a:t>]. The dataset consists of input images and their corresponding output captions.</a:t>
            </a:r>
            <a:endParaRPr lang="en-IN" dirty="0"/>
          </a:p>
        </p:txBody>
      </p:sp>
      <p:sp>
        <p:nvSpPr>
          <p:cNvPr id="4" name="Rectangle 3">
            <a:extLst>
              <a:ext uri="{FF2B5EF4-FFF2-40B4-BE49-F238E27FC236}">
                <a16:creationId xmlns="" xmlns:a16="http://schemas.microsoft.com/office/drawing/2014/main" id="{BAF9A289-8280-4DC2-9C60-DA1D70827970}"/>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Picture 2">
            <a:extLst>
              <a:ext uri="{FF2B5EF4-FFF2-40B4-BE49-F238E27FC236}">
                <a16:creationId xmlns="" xmlns:a16="http://schemas.microsoft.com/office/drawing/2014/main" id="{F9D1E806-B954-4EE2-BF2A-076311E2DA7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7947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 xmlns:a16="http://schemas.microsoft.com/office/drawing/2014/main" id="{FD2EF4D4-71D4-4B7C-9BD6-FE3E3DE5310A}"/>
              </a:ext>
            </a:extLst>
          </p:cNvPr>
          <p:cNvSpPr>
            <a:spLocks noGrp="1"/>
          </p:cNvSpPr>
          <p:nvPr>
            <p:ph sz="half" idx="2"/>
          </p:nvPr>
        </p:nvSpPr>
        <p:spPr>
          <a:xfrm>
            <a:off x="5684520" y="386031"/>
            <a:ext cx="5181600" cy="5803753"/>
          </a:xfrm>
        </p:spPr>
        <p:txBody>
          <a:bodyPr>
            <a:normAutofit/>
          </a:bodyPr>
          <a:lstStyle/>
          <a:p>
            <a:pPr marL="0" indent="0">
              <a:buNone/>
            </a:pPr>
            <a:r>
              <a:rPr lang="en-IN" dirty="0"/>
              <a:t>Here, you would see the image. Without the help of software you would see that the image is telling that there are few attributes:</a:t>
            </a:r>
          </a:p>
          <a:p>
            <a:r>
              <a:rPr lang="en-IN" dirty="0"/>
              <a:t>Umbrella</a:t>
            </a:r>
          </a:p>
          <a:p>
            <a:r>
              <a:rPr lang="en-IN" dirty="0"/>
              <a:t>Beach</a:t>
            </a:r>
          </a:p>
          <a:p>
            <a:r>
              <a:rPr lang="en-IN" dirty="0"/>
              <a:t>Sunny Day</a:t>
            </a:r>
          </a:p>
          <a:p>
            <a:r>
              <a:rPr lang="en-IN" dirty="0"/>
              <a:t>People Laying on Sand</a:t>
            </a:r>
          </a:p>
          <a:p>
            <a:r>
              <a:rPr lang="en-IN" dirty="0"/>
              <a:t>Blue  Sky</a:t>
            </a:r>
          </a:p>
          <a:p>
            <a:r>
              <a:rPr lang="en-IN" dirty="0"/>
              <a:t>Green Mountains</a:t>
            </a:r>
          </a:p>
        </p:txBody>
      </p:sp>
      <p:pic>
        <p:nvPicPr>
          <p:cNvPr id="17" name="Picture 2">
            <a:extLst>
              <a:ext uri="{FF2B5EF4-FFF2-40B4-BE49-F238E27FC236}">
                <a16:creationId xmlns="" xmlns:a16="http://schemas.microsoft.com/office/drawing/2014/main" id="{DE940E25-797D-4070-BB57-005D49A89E8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ectangle 17">
            <a:extLst>
              <a:ext uri="{FF2B5EF4-FFF2-40B4-BE49-F238E27FC236}">
                <a16:creationId xmlns="" xmlns:a16="http://schemas.microsoft.com/office/drawing/2014/main" id="{F73E34FF-72D7-4247-A1B1-4B9D54023E96}"/>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22" name="Content Placeholder 21">
            <a:extLst>
              <a:ext uri="{FF2B5EF4-FFF2-40B4-BE49-F238E27FC236}">
                <a16:creationId xmlns="" xmlns:a16="http://schemas.microsoft.com/office/drawing/2014/main" id="{A2052205-F150-4345-A83F-8DFA2397401A}"/>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73612" y="386032"/>
            <a:ext cx="4623581" cy="5072234"/>
          </a:xfrm>
        </p:spPr>
      </p:pic>
    </p:spTree>
    <p:extLst>
      <p:ext uri="{BB962C8B-B14F-4D97-AF65-F5344CB8AC3E}">
        <p14:creationId xmlns:p14="http://schemas.microsoft.com/office/powerpoint/2010/main" val="4185402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D78A08D-4845-4EF7-8AD6-48AD7416BC52}"/>
              </a:ext>
            </a:extLst>
          </p:cNvPr>
          <p:cNvSpPr>
            <a:spLocks noGrp="1"/>
          </p:cNvSpPr>
          <p:nvPr>
            <p:ph type="title"/>
          </p:nvPr>
        </p:nvSpPr>
        <p:spPr/>
        <p:txBody>
          <a:bodyPr/>
          <a:lstStyle/>
          <a:p>
            <a:pPr algn="ctr"/>
            <a:r>
              <a:rPr lang="en-IN" b="1" dirty="0"/>
              <a:t>PROS AND CONS OF IMAGE CAPTIONING</a:t>
            </a:r>
          </a:p>
        </p:txBody>
      </p:sp>
      <p:sp>
        <p:nvSpPr>
          <p:cNvPr id="3" name="Content Placeholder 2">
            <a:extLst>
              <a:ext uri="{FF2B5EF4-FFF2-40B4-BE49-F238E27FC236}">
                <a16:creationId xmlns="" xmlns:a16="http://schemas.microsoft.com/office/drawing/2014/main" id="{53897311-8713-42ED-8E5B-67A3560C4055}"/>
              </a:ext>
            </a:extLst>
          </p:cNvPr>
          <p:cNvSpPr>
            <a:spLocks noGrp="1"/>
          </p:cNvSpPr>
          <p:nvPr>
            <p:ph idx="1"/>
          </p:nvPr>
        </p:nvSpPr>
        <p:spPr/>
        <p:txBody>
          <a:bodyPr/>
          <a:lstStyle/>
          <a:p>
            <a:pPr marL="0" indent="0">
              <a:buNone/>
            </a:pPr>
            <a:endParaRPr lang="en-IN" dirty="0"/>
          </a:p>
          <a:p>
            <a:endParaRPr lang="en-IN" dirty="0"/>
          </a:p>
        </p:txBody>
      </p:sp>
      <p:pic>
        <p:nvPicPr>
          <p:cNvPr id="4" name="Picture 2">
            <a:extLst>
              <a:ext uri="{FF2B5EF4-FFF2-40B4-BE49-F238E27FC236}">
                <a16:creationId xmlns="" xmlns:a16="http://schemas.microsoft.com/office/drawing/2014/main" id="{41B222C9-9812-47CA-AB1E-784D38D6884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2B8DEA3E-7A57-4609-8E1A-70DFC91E3389}"/>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9" name="Picture 8">
            <a:extLst>
              <a:ext uri="{FF2B5EF4-FFF2-40B4-BE49-F238E27FC236}">
                <a16:creationId xmlns="" xmlns:a16="http://schemas.microsoft.com/office/drawing/2014/main" id="{120DE5CE-81EA-4400-82ED-4E12618007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4911" y="1563591"/>
            <a:ext cx="10911839" cy="4225703"/>
          </a:xfrm>
          <a:prstGeom prst="rect">
            <a:avLst/>
          </a:prstGeom>
        </p:spPr>
      </p:pic>
    </p:spTree>
    <p:extLst>
      <p:ext uri="{BB962C8B-B14F-4D97-AF65-F5344CB8AC3E}">
        <p14:creationId xmlns:p14="http://schemas.microsoft.com/office/powerpoint/2010/main" val="2668740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96B951E-0581-48F1-8A0B-7955DFB1809E}"/>
              </a:ext>
            </a:extLst>
          </p:cNvPr>
          <p:cNvSpPr>
            <a:spLocks noGrp="1"/>
          </p:cNvSpPr>
          <p:nvPr>
            <p:ph type="title"/>
          </p:nvPr>
        </p:nvSpPr>
        <p:spPr>
          <a:xfrm>
            <a:off x="1067972" y="2625969"/>
            <a:ext cx="10515600" cy="1437470"/>
          </a:xfrm>
        </p:spPr>
        <p:txBody>
          <a:bodyPr/>
          <a:lstStyle/>
          <a:p>
            <a:pPr algn="ctr"/>
            <a:r>
              <a:rPr lang="en-IN" b="1" dirty="0"/>
              <a:t>HOW TO DO IMAGE CAPTIONING IMPLEMENTATION?</a:t>
            </a:r>
            <a:endParaRPr lang="en-IN" dirty="0"/>
          </a:p>
        </p:txBody>
      </p:sp>
      <p:sp>
        <p:nvSpPr>
          <p:cNvPr id="4" name="Rectangle 3">
            <a:extLst>
              <a:ext uri="{FF2B5EF4-FFF2-40B4-BE49-F238E27FC236}">
                <a16:creationId xmlns="" xmlns:a16="http://schemas.microsoft.com/office/drawing/2014/main" id="{18B746BB-2DF8-4FE2-8D22-C5AD8870F6B9}"/>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 name="Picture 2">
            <a:extLst>
              <a:ext uri="{FF2B5EF4-FFF2-40B4-BE49-F238E27FC236}">
                <a16:creationId xmlns="" xmlns:a16="http://schemas.microsoft.com/office/drawing/2014/main" id="{7C8E47FC-A035-4069-9409-209CD08D2A6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75280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F566A04A-BBD7-475E-8501-A12FDA5ECC91}"/>
              </a:ext>
            </a:extLst>
          </p:cNvPr>
          <p:cNvSpPr>
            <a:spLocks noGrp="1"/>
          </p:cNvSpPr>
          <p:nvPr>
            <p:ph idx="1"/>
          </p:nvPr>
        </p:nvSpPr>
        <p:spPr>
          <a:xfrm>
            <a:off x="445478" y="691661"/>
            <a:ext cx="10908322" cy="5497026"/>
          </a:xfrm>
        </p:spPr>
        <p:txBody>
          <a:bodyPr>
            <a:normAutofit/>
          </a:bodyPr>
          <a:lstStyle/>
          <a:p>
            <a:pPr marL="0" indent="0" algn="just">
              <a:buNone/>
            </a:pPr>
            <a:r>
              <a:rPr lang="en-US" dirty="0"/>
              <a:t>As a fundamental problem in image understanding, image caption generation has attracted much attention from both computer vision and natural language processing communities. We will focus on how to exploit the structure information of a natural sentence, which is used to describe the content of an image. We discover that the Part of Speech (</a:t>
            </a:r>
            <a:r>
              <a:rPr lang="en-US" dirty="0" err="1"/>
              <a:t>PoS</a:t>
            </a:r>
            <a:r>
              <a:rPr lang="en-US" dirty="0"/>
              <a:t>) tags of a sentence, are very effective cues for guiding the Long Short-Term Memory (LSTM) based word generator. More specifically, given a sentence, the </a:t>
            </a:r>
            <a:r>
              <a:rPr lang="en-US" dirty="0" err="1"/>
              <a:t>PoS</a:t>
            </a:r>
            <a:r>
              <a:rPr lang="en-US" dirty="0"/>
              <a:t> tag of each word is utilized to determine whether it is essential to input image representation into the word generator. Benefiting from such a strategy, our model can closely connect the visual attributes of an image to the word concepts in the natural language space.</a:t>
            </a:r>
            <a:endParaRPr lang="en-IN" dirty="0"/>
          </a:p>
        </p:txBody>
      </p:sp>
      <p:pic>
        <p:nvPicPr>
          <p:cNvPr id="4" name="Picture 2">
            <a:extLst>
              <a:ext uri="{FF2B5EF4-FFF2-40B4-BE49-F238E27FC236}">
                <a16:creationId xmlns="" xmlns:a16="http://schemas.microsoft.com/office/drawing/2014/main" id="{C1007131-0526-4A22-9737-F1E6B569DA5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64D9BD8F-7B27-4294-9ADC-EC0DF0BF4CAF}"/>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2424751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854C2AA-D886-4E1E-8226-80E708495983}"/>
              </a:ext>
            </a:extLst>
          </p:cNvPr>
          <p:cNvSpPr>
            <a:spLocks noGrp="1"/>
          </p:cNvSpPr>
          <p:nvPr>
            <p:ph type="title"/>
          </p:nvPr>
        </p:nvSpPr>
        <p:spPr/>
        <p:txBody>
          <a:bodyPr/>
          <a:lstStyle/>
          <a:p>
            <a:pPr algn="ctr"/>
            <a:r>
              <a:rPr lang="en-IN" b="1" dirty="0"/>
              <a:t>IMPLEMENTATION</a:t>
            </a:r>
          </a:p>
        </p:txBody>
      </p:sp>
      <p:sp>
        <p:nvSpPr>
          <p:cNvPr id="3" name="Content Placeholder 2">
            <a:extLst>
              <a:ext uri="{FF2B5EF4-FFF2-40B4-BE49-F238E27FC236}">
                <a16:creationId xmlns="" xmlns:a16="http://schemas.microsoft.com/office/drawing/2014/main" id="{4B240530-804E-4702-B0F0-31997917BC64}"/>
              </a:ext>
            </a:extLst>
          </p:cNvPr>
          <p:cNvSpPr>
            <a:spLocks noGrp="1"/>
          </p:cNvSpPr>
          <p:nvPr>
            <p:ph idx="1"/>
          </p:nvPr>
        </p:nvSpPr>
        <p:spPr/>
        <p:txBody>
          <a:bodyPr/>
          <a:lstStyle/>
          <a:p>
            <a:pPr marL="0" indent="0" algn="just">
              <a:buNone/>
            </a:pPr>
            <a:r>
              <a:rPr lang="en-US" dirty="0"/>
              <a:t>The task of image captioning can be divided into two modules logically:</a:t>
            </a:r>
          </a:p>
          <a:p>
            <a:pPr marL="0" indent="0" algn="just">
              <a:buNone/>
            </a:pPr>
            <a:r>
              <a:rPr lang="en-US" dirty="0"/>
              <a:t> 1. One is an </a:t>
            </a:r>
            <a:r>
              <a:rPr lang="en-US" b="1" dirty="0"/>
              <a:t>image based model</a:t>
            </a:r>
            <a:r>
              <a:rPr lang="en-US" dirty="0"/>
              <a:t> – which extracts the features and nuances out of our image, and </a:t>
            </a:r>
          </a:p>
          <a:p>
            <a:pPr marL="0" indent="0" algn="just">
              <a:buNone/>
            </a:pPr>
            <a:r>
              <a:rPr lang="en-US" dirty="0"/>
              <a:t>2. The other is a </a:t>
            </a:r>
            <a:r>
              <a:rPr lang="en-US" b="1" dirty="0"/>
              <a:t>language based model</a:t>
            </a:r>
            <a:r>
              <a:rPr lang="en-US" dirty="0"/>
              <a:t> – which translates the features and objects given by our image based model to a natural sentence.</a:t>
            </a:r>
            <a:endParaRPr lang="en-IN" dirty="0"/>
          </a:p>
        </p:txBody>
      </p:sp>
      <p:pic>
        <p:nvPicPr>
          <p:cNvPr id="4" name="Picture 2">
            <a:extLst>
              <a:ext uri="{FF2B5EF4-FFF2-40B4-BE49-F238E27FC236}">
                <a16:creationId xmlns="" xmlns:a16="http://schemas.microsoft.com/office/drawing/2014/main" id="{1E2D38DC-F3D1-4A0B-B66F-F3381BA8E2D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993369" y="5789294"/>
            <a:ext cx="1136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 xmlns:a16="http://schemas.microsoft.com/office/drawing/2014/main" id="{18089CEA-5871-4B80-B490-9B1C42C7C033}"/>
              </a:ext>
            </a:extLst>
          </p:cNvPr>
          <p:cNvSpPr/>
          <p:nvPr/>
        </p:nvSpPr>
        <p:spPr>
          <a:xfrm>
            <a:off x="0" y="6574569"/>
            <a:ext cx="12192000" cy="360790"/>
          </a:xfrm>
          <a:prstGeom prst="rect">
            <a:avLst/>
          </a:prstGeom>
          <a:solidFill>
            <a:srgbClr val="970303"/>
          </a:solidFill>
          <a:ln>
            <a:solidFill>
              <a:srgbClr val="97030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Tree>
    <p:extLst>
      <p:ext uri="{BB962C8B-B14F-4D97-AF65-F5344CB8AC3E}">
        <p14:creationId xmlns:p14="http://schemas.microsoft.com/office/powerpoint/2010/main" val="42628171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2127</TotalTime>
  <Words>827</Words>
  <Application>Microsoft Office PowerPoint</Application>
  <PresentationFormat>Custom</PresentationFormat>
  <Paragraphs>64</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IMAGE CAPTIONING</vt:lpstr>
      <vt:lpstr>PROBLEM STATEMENT</vt:lpstr>
      <vt:lpstr>OBJECTIVES OF IMAGE CAPTIONING</vt:lpstr>
      <vt:lpstr>WHAT IS IMAGE CAPTIONING?</vt:lpstr>
      <vt:lpstr>PowerPoint Presentation</vt:lpstr>
      <vt:lpstr>PROS AND CONS OF IMAGE CAPTIONING</vt:lpstr>
      <vt:lpstr>HOW TO DO IMAGE CAPTIONING IMPLEMENTATION?</vt:lpstr>
      <vt:lpstr>PowerPoint Presentation</vt:lpstr>
      <vt:lpstr>IMPLEMENTATION</vt:lpstr>
      <vt:lpstr>TECHNIQUES FOR IMAGE CAPTIONING</vt:lpstr>
      <vt:lpstr>TRADITIONAL MACHINE LEARNING BASED TECHNIQUES</vt:lpstr>
      <vt:lpstr>DEEP LEARNING BASED TECHNIQUES</vt:lpstr>
      <vt:lpstr>NLP BASED TECHNIQUES</vt:lpstr>
      <vt:lpstr>WAYS OF USING DEEP LEARNING IN IMAGE CAPTIONING</vt:lpstr>
      <vt:lpstr>TOOLS</vt:lpstr>
      <vt:lpstr>PowerPoint Presentation</vt:lpstr>
      <vt:lpstr>                         DEPLOYMENT</vt:lpstr>
      <vt:lpstr>REFERENCE</vt:lpstr>
      <vt:lpstr>DATA SOURCE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J.A.R.V.I.S AN AI ASSISTANT</dc:title>
  <dc:creator>Sandipta khare</dc:creator>
  <cp:lastModifiedBy>navodit sankhyan</cp:lastModifiedBy>
  <cp:revision>41</cp:revision>
  <dcterms:created xsi:type="dcterms:W3CDTF">2020-06-19T14:07:15Z</dcterms:created>
  <dcterms:modified xsi:type="dcterms:W3CDTF">2020-07-10T04:43:09Z</dcterms:modified>
</cp:coreProperties>
</file>